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1"/>
  </p:notesMasterIdLst>
  <p:sldIdLst>
    <p:sldId id="268" r:id="rId2"/>
    <p:sldId id="272" r:id="rId3"/>
    <p:sldId id="284" r:id="rId4"/>
    <p:sldId id="296" r:id="rId5"/>
    <p:sldId id="289" r:id="rId6"/>
    <p:sldId id="294" r:id="rId7"/>
    <p:sldId id="292" r:id="rId8"/>
    <p:sldId id="293" r:id="rId9"/>
    <p:sldId id="295" r:id="rId10"/>
  </p:sldIdLst>
  <p:sldSz cx="12192000" cy="6858000"/>
  <p:notesSz cx="6858000" cy="9144000"/>
  <p:embeddedFontLst>
    <p:embeddedFont>
      <p:font typeface="ChosunilboNM" panose="02030304000000000000" pitchFamily="18" charset="-127"/>
      <p:regular r:id="rId12"/>
    </p:embeddedFont>
    <p:embeddedFont>
      <p:font typeface="NanumBarunGothic" panose="020B0603020101020101" pitchFamily="50" charset="-127"/>
      <p:regular r:id="rId13"/>
      <p:bold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A153"/>
    <a:srgbClr val="DEDFC2"/>
    <a:srgbClr val="AADE6F"/>
    <a:srgbClr val="182932"/>
    <a:srgbClr val="367D55"/>
    <a:srgbClr val="ACDE45"/>
    <a:srgbClr val="C5E495"/>
    <a:srgbClr val="A67763"/>
    <a:srgbClr val="BE8983"/>
    <a:srgbClr val="E0D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 autoAdjust="0"/>
    <p:restoredTop sz="81915" autoAdjust="0"/>
  </p:normalViewPr>
  <p:slideViewPr>
    <p:cSldViewPr snapToGrid="0" snapToObjects="1">
      <p:cViewPr>
        <p:scale>
          <a:sx n="50" d="100"/>
          <a:sy n="50" d="100"/>
        </p:scale>
        <p:origin x="1316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FCE75-64EF-F547-942C-BCED075BFDDC}" type="datetimeFigureOut">
              <a:rPr kumimoji="1" lang="ko-KR" altLang="en-US" smtClean="0"/>
              <a:t>2021-04-16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3C4B4-5CEF-E343-AB09-68FDFD8ED0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179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348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8512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15948-5B1A-E54E-93AD-8B579A758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8E59E6-D1AC-D84D-B0EB-CCA091FBF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FE2932-8A68-1E4D-9017-7FC216DBA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2354-D2D2-5B45-8D74-78B85A89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B9E51-C76B-8248-A3F3-BE36807A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900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E2B98-A3FC-FA4D-A2BD-D8450F5D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79FFF-2472-FA47-B6AC-F80C7746F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0AE3F-9567-F945-9095-A599EAF6B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BE14D-E304-4540-B91A-45368E68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5B521-7F98-BF41-B606-35A7CC96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797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9F30B6-7E51-E849-9012-A2137E7DD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69FA03-416D-8C4A-AE97-8A6CECC42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C60FB7-084B-C546-AA5A-31F216EEE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3B417-D516-7441-91B1-954736D5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F0D530-E2C2-254A-9891-CE4FEBFB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2676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08939-8DB2-E548-ACE8-A5E3DB62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0E5E13-51CA-F449-A7FF-A628F1A4C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3EAE4-BEA2-1548-A59F-046FF052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AB806-1717-6841-A40B-D91B892B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98F8E6-61EE-9A40-A82C-56B21C4F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097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8035-A752-A04F-AC37-BE71AD6A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D5397-BA55-5E49-8353-8A17C30A6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E34B4F-B9C4-6441-A021-A747F74D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B6457E-0B56-1849-8C54-FFA2CC53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D8DC1-B9C2-EC42-AB77-8CA99AF0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990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AC94E-DE91-3648-9D50-663BA610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67EA31-594C-0C4F-ABE8-4C1F0DC90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622D40-DAB4-7248-A1B5-FF4E3669F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D8839B-9014-BA4A-A907-E47C2462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2021-04-16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F04C83-BF5E-5C44-855B-07A61405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3301C-ED85-6E4E-97CB-26B53561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864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8C063-E021-C841-B92D-A087198E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5AAEF1-6ADE-2A4F-A1B2-B4214FBAC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0A6D24-CF00-D447-BA91-083FD7FD1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A05A70-C9A1-994D-98CF-9B83235CF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BD6979-0DF5-C248-A430-408686A9D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CD500E-620C-2444-99DF-1F1E77D8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2021-04-16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C09583-EDEB-8140-9E03-7E3D359A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125583-F585-AF4D-8136-8CC5AC5D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531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BD015-8352-6342-BF8C-4736C2A1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95FE88-801B-5043-8A28-57A8255C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2021-04-16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29247F-613F-8041-A68F-2E695BEF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0387DC-5EE6-F94C-86EA-19E6A36F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0827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54CF41-2CCB-2546-8A51-3EC790885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2021-04-16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41C900-20D4-1E46-A503-DEA018F92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903CA-6145-3846-B5B6-56790FC6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627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53706-6F59-164D-8AB3-61AA4193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5A654-A7BC-6F44-B678-0077F702E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861AE6-FE95-6C4A-A5DD-59F45593D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C38569-2EC9-484E-BC36-4FD46BA2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2021-04-16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0CDF1C-8E4C-8241-BA2C-C99E5B7E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D33965-C422-214D-8E44-BED179F2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269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343F3-D339-3D4A-9995-04AF273A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6D680B-DF64-1E47-B558-E4E9FCE8C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AC4ED-49CE-8D45-919C-2793B67A7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54C891-D6C4-F84E-AF79-923E3C88E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2021-04-16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DE4D14-A320-6446-8026-44D52600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086DF2-9F59-6945-B2A9-CB77FF8B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729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A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4F4CFC-3045-7748-B28E-892F32161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11C7A-7CAD-7B4E-B8E7-FD3E44F2A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43360-5054-BC43-AAE8-E246BC0C4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156AC-F178-FC4A-8F40-A38725500740}" type="datetimeFigureOut">
              <a:rPr kumimoji="1" lang="ko-KR" altLang="en-US" smtClean="0"/>
              <a:t>2021-04-16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47AE0D-B559-3345-9906-9F20127E8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C0E009-4D69-E141-BDE3-7A5BCBD91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911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tif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414C82B-C756-2F4A-A1EB-534EE4277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209168">
            <a:off x="2778375" y="387845"/>
            <a:ext cx="6635248" cy="60823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E96C72-C5D0-C84D-806B-6FF1781F177E}"/>
              </a:ext>
            </a:extLst>
          </p:cNvPr>
          <p:cNvSpPr txBox="1"/>
          <p:nvPr/>
        </p:nvSpPr>
        <p:spPr>
          <a:xfrm>
            <a:off x="4022895" y="2042216"/>
            <a:ext cx="4157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빅데이터</a:t>
            </a:r>
            <a:r>
              <a:rPr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(C) </a:t>
            </a:r>
            <a:r>
              <a:rPr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 </a:t>
            </a:r>
            <a:r>
              <a:rPr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PYTHON </a:t>
            </a:r>
            <a:r>
              <a:rPr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전공 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A7851-691E-744D-85D9-6424C3432690}"/>
              </a:ext>
            </a:extLst>
          </p:cNvPr>
          <p:cNvSpPr txBox="1"/>
          <p:nvPr/>
        </p:nvSpPr>
        <p:spPr>
          <a:xfrm>
            <a:off x="4022895" y="4546101"/>
            <a:ext cx="416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자전거리두기조 </a:t>
            </a:r>
            <a:r>
              <a:rPr lang="en-US" altLang="ko-KR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강용</a:t>
            </a:r>
            <a:r>
              <a:rPr lang="en-US" altLang="ko-KR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dirty="0" err="1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박희망</a:t>
            </a:r>
            <a:r>
              <a:rPr lang="en-US" altLang="ko-KR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윤상원</a:t>
            </a:r>
            <a:r>
              <a:rPr lang="en-US" altLang="ko-KR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장소영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38EC8-50D3-4447-A061-A4600AF428F8}"/>
              </a:ext>
            </a:extLst>
          </p:cNvPr>
          <p:cNvSpPr txBox="1"/>
          <p:nvPr/>
        </p:nvSpPr>
        <p:spPr>
          <a:xfrm>
            <a:off x="2595756" y="2714252"/>
            <a:ext cx="7023222" cy="1429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현황분석을 통한 대여소 최적 위치 제안</a:t>
            </a:r>
          </a:p>
        </p:txBody>
      </p:sp>
    </p:spTree>
    <p:extLst>
      <p:ext uri="{BB962C8B-B14F-4D97-AF65-F5344CB8AC3E}">
        <p14:creationId xmlns:p14="http://schemas.microsoft.com/office/powerpoint/2010/main" val="2122307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6B5ADB7E-2A50-854F-965A-083AD17C2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209168">
            <a:off x="5227374" y="393736"/>
            <a:ext cx="1979138" cy="1814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FE3236-750D-A047-B36B-3A3B34F30683}"/>
              </a:ext>
            </a:extLst>
          </p:cNvPr>
          <p:cNvSpPr txBox="1"/>
          <p:nvPr/>
        </p:nvSpPr>
        <p:spPr>
          <a:xfrm>
            <a:off x="679364" y="4110453"/>
            <a:ext cx="27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주제선정 배경</a:t>
            </a:r>
            <a:endParaRPr kumimoji="1" lang="ko-KR" altLang="en-US" sz="1400" dirty="0">
              <a:solidFill>
                <a:schemeClr val="bg1">
                  <a:lumMod val="95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A7F54-DCC2-EC48-A6C0-CD0EE2FFC4C5}"/>
              </a:ext>
            </a:extLst>
          </p:cNvPr>
          <p:cNvSpPr txBox="1"/>
          <p:nvPr/>
        </p:nvSpPr>
        <p:spPr>
          <a:xfrm>
            <a:off x="5427009" y="1058821"/>
            <a:ext cx="159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목차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32DD45-DFCA-F745-9699-1DEA536CD912}"/>
              </a:ext>
            </a:extLst>
          </p:cNvPr>
          <p:cNvSpPr txBox="1"/>
          <p:nvPr/>
        </p:nvSpPr>
        <p:spPr>
          <a:xfrm>
            <a:off x="1634406" y="3606942"/>
            <a:ext cx="786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</a:t>
            </a:r>
            <a:endParaRPr kumimoji="1" lang="ko-KR" altLang="en-US" dirty="0">
              <a:solidFill>
                <a:schemeClr val="bg1"/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1037EF-45BE-2049-B684-DDCDF37608A5}"/>
              </a:ext>
            </a:extLst>
          </p:cNvPr>
          <p:cNvSpPr txBox="1"/>
          <p:nvPr/>
        </p:nvSpPr>
        <p:spPr>
          <a:xfrm>
            <a:off x="3355050" y="4111449"/>
            <a:ext cx="27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데이터 수집 계획</a:t>
            </a:r>
            <a:endParaRPr kumimoji="1" lang="ko-KR" altLang="en-US" sz="1400" dirty="0">
              <a:solidFill>
                <a:schemeClr val="bg1">
                  <a:lumMod val="95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997217-CA60-B249-9A03-A7C0AB93F049}"/>
              </a:ext>
            </a:extLst>
          </p:cNvPr>
          <p:cNvSpPr txBox="1"/>
          <p:nvPr/>
        </p:nvSpPr>
        <p:spPr>
          <a:xfrm>
            <a:off x="4380090" y="3606942"/>
            <a:ext cx="786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</a:t>
            </a:r>
            <a:endParaRPr kumimoji="1" lang="ko-KR" altLang="en-US" dirty="0">
              <a:solidFill>
                <a:schemeClr val="bg1"/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BBC928-2143-ED49-9C10-4DD06080EC37}"/>
              </a:ext>
            </a:extLst>
          </p:cNvPr>
          <p:cNvSpPr txBox="1"/>
          <p:nvPr/>
        </p:nvSpPr>
        <p:spPr>
          <a:xfrm>
            <a:off x="6065349" y="4110453"/>
            <a:ext cx="27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 계획</a:t>
            </a:r>
            <a:endParaRPr kumimoji="1" lang="ko-KR" altLang="en-US" sz="1400" dirty="0">
              <a:solidFill>
                <a:schemeClr val="bg1">
                  <a:lumMod val="95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502B3E-B9B3-E44B-9A9C-7D220F9CBD47}"/>
              </a:ext>
            </a:extLst>
          </p:cNvPr>
          <p:cNvSpPr txBox="1"/>
          <p:nvPr/>
        </p:nvSpPr>
        <p:spPr>
          <a:xfrm>
            <a:off x="7045704" y="3606942"/>
            <a:ext cx="786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</a:t>
            </a:r>
            <a:endParaRPr kumimoji="1" lang="ko-KR" altLang="en-US" dirty="0">
              <a:solidFill>
                <a:schemeClr val="bg1"/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8B4252-4EEE-734E-AFA7-0099FFEA17CC}"/>
              </a:ext>
            </a:extLst>
          </p:cNvPr>
          <p:cNvSpPr txBox="1"/>
          <p:nvPr/>
        </p:nvSpPr>
        <p:spPr>
          <a:xfrm>
            <a:off x="8710666" y="4094812"/>
            <a:ext cx="27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팀 소개</a:t>
            </a:r>
            <a:endParaRPr kumimoji="1" lang="ko-KR" altLang="en-US" sz="1400" dirty="0">
              <a:solidFill>
                <a:schemeClr val="bg1">
                  <a:lumMod val="95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2EB10A-1606-1B40-B6AF-E1D5E09FD71B}"/>
              </a:ext>
            </a:extLst>
          </p:cNvPr>
          <p:cNvSpPr txBox="1"/>
          <p:nvPr/>
        </p:nvSpPr>
        <p:spPr>
          <a:xfrm>
            <a:off x="9691021" y="3606942"/>
            <a:ext cx="786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</a:t>
            </a:r>
            <a:endParaRPr kumimoji="1" lang="ko-KR" altLang="en-US" dirty="0">
              <a:solidFill>
                <a:schemeClr val="bg1"/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FF9F8D2-6ACE-4A83-8A3C-8C9311345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312" y="2432718"/>
            <a:ext cx="1034215" cy="103421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CC70B32-E34C-4264-ACA5-CA6A12781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193" y="2295121"/>
            <a:ext cx="1314450" cy="131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0CD2F9B-8834-4AAA-BEE8-053B4DDA8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609" y="2432717"/>
            <a:ext cx="1034215" cy="1034215"/>
          </a:xfrm>
          <a:prstGeom prst="rect">
            <a:avLst/>
          </a:prstGeom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DD6B9D7F-5D92-48CA-BA76-7C318A871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09" y="2295121"/>
            <a:ext cx="1314450" cy="131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72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FEED19-F332-B947-B0D0-DB0D8172706A}"/>
              </a:ext>
            </a:extLst>
          </p:cNvPr>
          <p:cNvSpPr/>
          <p:nvPr/>
        </p:nvSpPr>
        <p:spPr>
          <a:xfrm>
            <a:off x="4525364" y="1944496"/>
            <a:ext cx="7080482" cy="1710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주제선정 배경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B53C72-2FFA-FD48-ACAB-5A1CE10D3556}"/>
              </a:ext>
            </a:extLst>
          </p:cNvPr>
          <p:cNvSpPr/>
          <p:nvPr/>
        </p:nvSpPr>
        <p:spPr>
          <a:xfrm>
            <a:off x="4234163" y="1771198"/>
            <a:ext cx="2993558" cy="422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C91A0-5986-7E40-98DA-56A14B46B45E}"/>
              </a:ext>
            </a:extLst>
          </p:cNvPr>
          <p:cNvSpPr txBox="1"/>
          <p:nvPr/>
        </p:nvSpPr>
        <p:spPr>
          <a:xfrm>
            <a:off x="4084547" y="1828324"/>
            <a:ext cx="3263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kumimoji="1"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교통문제</a:t>
            </a:r>
            <a:r>
              <a:rPr kumimoji="1"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kumimoji="1"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낮은 공공자전거 이용률</a:t>
            </a:r>
            <a:endParaRPr kumimoji="1" lang="ko-KR" altLang="en-US" sz="12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D7BC69-C9B4-A148-9226-91AD5D781D7A}"/>
              </a:ext>
            </a:extLst>
          </p:cNvPr>
          <p:cNvSpPr/>
          <p:nvPr/>
        </p:nvSpPr>
        <p:spPr>
          <a:xfrm>
            <a:off x="4839144" y="2211821"/>
            <a:ext cx="6610038" cy="1358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부천시의 주요 도시 이슈인 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교통문제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해결하기 위해 시에서는 적극적으로 대체 교통을 도입하기 위해 노력하고 있습니다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부천시는 장기 방치 자전거를 수거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재생하여 공유 자전거로 활용하고 있으며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바이크 스테이션 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개소를 운영하고 있습니다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일일 대여 및 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 장기대여가 가능하나 시민 이용률이 낮다는 것이 문제점입니다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6140D56-6AED-374A-AF83-1FC9631F69E9}"/>
              </a:ext>
            </a:extLst>
          </p:cNvPr>
          <p:cNvSpPr/>
          <p:nvPr/>
        </p:nvSpPr>
        <p:spPr>
          <a:xfrm>
            <a:off x="985123" y="4199892"/>
            <a:ext cx="7080482" cy="1710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04ED81-268E-1C44-B79B-9415B0957601}"/>
              </a:ext>
            </a:extLst>
          </p:cNvPr>
          <p:cNvSpPr/>
          <p:nvPr/>
        </p:nvSpPr>
        <p:spPr>
          <a:xfrm>
            <a:off x="693922" y="4026594"/>
            <a:ext cx="2993558" cy="422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3826EA-3FAF-9B4C-8452-F333A38FBCE3}"/>
              </a:ext>
            </a:extLst>
          </p:cNvPr>
          <p:cNvSpPr txBox="1"/>
          <p:nvPr/>
        </p:nvSpPr>
        <p:spPr>
          <a:xfrm>
            <a:off x="796722" y="4083720"/>
            <a:ext cx="2732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공모전 경험으로 실력 쌓기 </a:t>
            </a:r>
            <a:r>
              <a:rPr kumimoji="1"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endParaRPr kumimoji="1" lang="ko-KR" altLang="en-US" sz="12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0383945-1151-0A45-B59C-AF59B0E44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558" y="4776238"/>
            <a:ext cx="1186966" cy="118696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1A30645-D7DF-CB49-975B-49348F1D5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8881" y="4776239"/>
            <a:ext cx="1186965" cy="11869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7608CD-0BE5-4DF9-B65E-5A665D682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818" y="1772180"/>
            <a:ext cx="1889455" cy="1889455"/>
          </a:xfrm>
          <a:prstGeom prst="rect">
            <a:avLst/>
          </a:prstGeom>
        </p:spPr>
      </p:pic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4BA93AA8-DC79-4C7D-8E57-F5F1C92E9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895" y="1982213"/>
            <a:ext cx="1363030" cy="1363030"/>
          </a:xfrm>
          <a:prstGeom prst="rect">
            <a:avLst/>
          </a:prstGeom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313157E4-7679-47AA-B43A-6C6E06E19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54" y="5184395"/>
            <a:ext cx="1972085" cy="72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F4DDAD-9491-409F-B784-8DB52AD4B36D}"/>
              </a:ext>
            </a:extLst>
          </p:cNvPr>
          <p:cNvSpPr/>
          <p:nvPr/>
        </p:nvSpPr>
        <p:spPr>
          <a:xfrm>
            <a:off x="1220345" y="4733772"/>
            <a:ext cx="6610038" cy="711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빅데이터 분석 수업을 통해 배운 파이썬 및 데이터 분석 기법을 활용하여 공모전에 참가하여 더욱 실력을 쌓고자 공모전에 참여하기로 결정했습니다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60056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주제선정 배경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172" name="Picture 4" descr="Bucheon City Hall">
            <a:extLst>
              <a:ext uri="{FF2B5EF4-FFF2-40B4-BE49-F238E27FC236}">
                <a16:creationId xmlns:a16="http://schemas.microsoft.com/office/drawing/2014/main" id="{16EF3367-CECA-41FE-BB23-FDBE7974D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7" t="2641" r="19290" b="2325"/>
          <a:stretch/>
        </p:blipFill>
        <p:spPr bwMode="auto">
          <a:xfrm rot="290657">
            <a:off x="633426" y="2206292"/>
            <a:ext cx="3946561" cy="423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42FEC9-06B9-4F94-B730-A648A4F9107F}"/>
              </a:ext>
            </a:extLst>
          </p:cNvPr>
          <p:cNvSpPr txBox="1"/>
          <p:nvPr/>
        </p:nvSpPr>
        <p:spPr>
          <a:xfrm>
            <a:off x="4525364" y="3218800"/>
            <a:ext cx="7023222" cy="1429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3600" b="1" dirty="0">
                <a:solidFill>
                  <a:srgbClr val="8CA153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         공공자전거 현황분석을 통한 대여소 최적 위치 제안</a:t>
            </a:r>
          </a:p>
        </p:txBody>
      </p:sp>
      <p:pic>
        <p:nvPicPr>
          <p:cNvPr id="7170" name="Picture 2" descr="부천시, 생활SOC 사업 국비 115억 확보! &lt; 행정 &lt; 종합뉴스 &lt; 기사본문 - 부천신문">
            <a:extLst>
              <a:ext uri="{FF2B5EF4-FFF2-40B4-BE49-F238E27FC236}">
                <a16:creationId xmlns:a16="http://schemas.microsoft.com/office/drawing/2014/main" id="{EF4BA34B-994C-4374-B12E-99F8CC286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7" t="6928" r="15130"/>
          <a:stretch/>
        </p:blipFill>
        <p:spPr bwMode="auto">
          <a:xfrm>
            <a:off x="4976152" y="3254050"/>
            <a:ext cx="1119848" cy="142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06565409-A33A-474E-A165-407887DD8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854" y="5529695"/>
            <a:ext cx="1972085" cy="72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373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27EC70A-493C-2F48-9DEF-5C90A49FBDDE}"/>
              </a:ext>
            </a:extLst>
          </p:cNvPr>
          <p:cNvSpPr/>
          <p:nvPr/>
        </p:nvSpPr>
        <p:spPr>
          <a:xfrm>
            <a:off x="760646" y="2118946"/>
            <a:ext cx="3363703" cy="3754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데이터 수집 계획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5734C4-DF44-6748-8FD0-0DD81400893D}"/>
              </a:ext>
            </a:extLst>
          </p:cNvPr>
          <p:cNvSpPr/>
          <p:nvPr/>
        </p:nvSpPr>
        <p:spPr>
          <a:xfrm>
            <a:off x="954081" y="1963709"/>
            <a:ext cx="2993558" cy="422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5B148E-2936-584F-A942-2411EC59D769}"/>
              </a:ext>
            </a:extLst>
          </p:cNvPr>
          <p:cNvSpPr txBox="1"/>
          <p:nvPr/>
        </p:nvSpPr>
        <p:spPr>
          <a:xfrm>
            <a:off x="1056881" y="2020835"/>
            <a:ext cx="2732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인터넷 뉴스 </a:t>
            </a:r>
            <a:r>
              <a:rPr kumimoji="1"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 sz="1600" dirty="0" err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Naver</a:t>
            </a:r>
            <a:r>
              <a:rPr kumimoji="1"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R" altLang="en-US" sz="12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1B90B4-BDCF-E149-9189-0FC4B311F868}"/>
              </a:ext>
            </a:extLst>
          </p:cNvPr>
          <p:cNvSpPr/>
          <p:nvPr/>
        </p:nvSpPr>
        <p:spPr>
          <a:xfrm>
            <a:off x="745132" y="3288885"/>
            <a:ext cx="3363703" cy="1819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공공 자전거 관련 키워드를 통해서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000" b="1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언론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관심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이슈 단어 빈출도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확인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kumimoji="1" lang="en-US" altLang="ko-KR" sz="14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인터넷 뉴스 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kumimoji="1" lang="en-US" altLang="ko-KR" sz="14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Naver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CE194B-B276-3543-856F-37BB5D27CF7A}"/>
              </a:ext>
            </a:extLst>
          </p:cNvPr>
          <p:cNvSpPr/>
          <p:nvPr/>
        </p:nvSpPr>
        <p:spPr>
          <a:xfrm>
            <a:off x="4525364" y="2118946"/>
            <a:ext cx="3363703" cy="3754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5D6D36-C068-F348-A1D9-1E10957A9492}"/>
              </a:ext>
            </a:extLst>
          </p:cNvPr>
          <p:cNvSpPr/>
          <p:nvPr/>
        </p:nvSpPr>
        <p:spPr>
          <a:xfrm>
            <a:off x="4718799" y="1963709"/>
            <a:ext cx="2993558" cy="422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974044-0AD5-B044-8186-B92B6CFE723B}"/>
              </a:ext>
            </a:extLst>
          </p:cNvPr>
          <p:cNvSpPr txBox="1"/>
          <p:nvPr/>
        </p:nvSpPr>
        <p:spPr>
          <a:xfrm>
            <a:off x="4821599" y="2020835"/>
            <a:ext cx="2732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SNS , </a:t>
            </a:r>
            <a:r>
              <a:rPr kumimoji="1"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02FA06-D80D-7E4D-8CE3-F94E137AA1CF}"/>
              </a:ext>
            </a:extLst>
          </p:cNvPr>
          <p:cNvSpPr/>
          <p:nvPr/>
        </p:nvSpPr>
        <p:spPr>
          <a:xfrm>
            <a:off x="4505773" y="3308142"/>
            <a:ext cx="3363703" cy="1819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공공자전거 관련 키워드를 통해서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000" b="1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국민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들의 관심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이슈 단어 빈출도 확인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kumimoji="1" lang="en-US" altLang="ko-KR" sz="14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SNS :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트위터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인스타그램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블로그 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kumimoji="1" lang="en-US" altLang="ko-KR" sz="14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Naver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95D9F6-DDB7-264A-B1BD-1C72A3F61064}"/>
              </a:ext>
            </a:extLst>
          </p:cNvPr>
          <p:cNvSpPr/>
          <p:nvPr/>
        </p:nvSpPr>
        <p:spPr>
          <a:xfrm>
            <a:off x="8305596" y="2118946"/>
            <a:ext cx="3363703" cy="3754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49D805-CD2C-DB4B-B005-E896CF1191AF}"/>
              </a:ext>
            </a:extLst>
          </p:cNvPr>
          <p:cNvSpPr/>
          <p:nvPr/>
        </p:nvSpPr>
        <p:spPr>
          <a:xfrm>
            <a:off x="8499031" y="1963709"/>
            <a:ext cx="2993558" cy="422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1592EB-22A4-A942-A2B2-FC797ADF0899}"/>
              </a:ext>
            </a:extLst>
          </p:cNvPr>
          <p:cNvSpPr txBox="1"/>
          <p:nvPr/>
        </p:nvSpPr>
        <p:spPr>
          <a:xfrm>
            <a:off x="8601831" y="2020835"/>
            <a:ext cx="2732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공공 데이터</a:t>
            </a:r>
            <a:endParaRPr kumimoji="1" lang="ko-KR" altLang="en-US" sz="12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AD7E59-95C4-184F-8193-97626F1EA841}"/>
              </a:ext>
            </a:extLst>
          </p:cNvPr>
          <p:cNvSpPr/>
          <p:nvPr/>
        </p:nvSpPr>
        <p:spPr>
          <a:xfrm>
            <a:off x="8313958" y="3308142"/>
            <a:ext cx="3363703" cy="1819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 공공자전거 대여소 최적의 위치를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선정하기 위해 필요한 </a:t>
            </a:r>
            <a:r>
              <a:rPr kumimoji="1" lang="ko-KR" altLang="en-US" sz="2000" b="1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수집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kumimoji="1" lang="en-US" altLang="ko-KR" sz="14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주거시설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교육시설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교통위치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주요상가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유동인구 등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C272BFEB-9C6B-4D7A-9B48-210D2A109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064" y="1359603"/>
            <a:ext cx="791304" cy="78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9AD4E9E3-AB69-4001-A20E-343F57AE3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169" y="1359603"/>
            <a:ext cx="791304" cy="78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45F23DA4-B4F0-4AC6-BFB7-9E97FB03A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452" y="1359603"/>
            <a:ext cx="791304" cy="78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224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3F234F00-CBEB-4A7C-A6B8-0DD1B38F1288}"/>
              </a:ext>
            </a:extLst>
          </p:cNvPr>
          <p:cNvSpPr/>
          <p:nvPr/>
        </p:nvSpPr>
        <p:spPr>
          <a:xfrm>
            <a:off x="0" y="2311545"/>
            <a:ext cx="12192000" cy="4546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 계획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C3AC88-F365-F042-B948-3C7380328CD9}"/>
              </a:ext>
            </a:extLst>
          </p:cNvPr>
          <p:cNvSpPr/>
          <p:nvPr/>
        </p:nvSpPr>
        <p:spPr>
          <a:xfrm>
            <a:off x="1022855" y="5104738"/>
            <a:ext cx="3363703" cy="711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본문과 관련된 내용을</a:t>
            </a:r>
            <a:endParaRPr kumimoji="1" lang="en-US" altLang="ko-KR" sz="14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요약해서 입력해 주세요</a:t>
            </a:r>
            <a:r>
              <a:rPr kumimoji="1" lang="en-US" altLang="ko-KR" sz="14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E22B9B4-0A2F-41C3-84D7-5E5FAF973BCC}"/>
              </a:ext>
            </a:extLst>
          </p:cNvPr>
          <p:cNvGrpSpPr/>
          <p:nvPr/>
        </p:nvGrpSpPr>
        <p:grpSpPr>
          <a:xfrm>
            <a:off x="1022855" y="1481472"/>
            <a:ext cx="2881239" cy="723105"/>
            <a:chOff x="1054625" y="1510036"/>
            <a:chExt cx="2881239" cy="72310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DEF95E8-7AC0-4FBC-A1E5-51ED6F085A8A}"/>
                </a:ext>
              </a:extLst>
            </p:cNvPr>
            <p:cNvGrpSpPr/>
            <p:nvPr/>
          </p:nvGrpSpPr>
          <p:grpSpPr>
            <a:xfrm>
              <a:off x="1054625" y="1510036"/>
              <a:ext cx="2749244" cy="587574"/>
              <a:chOff x="1054625" y="1510036"/>
              <a:chExt cx="2749244" cy="58757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7B64ADD-D9BE-4E66-A155-CFDC28BEC7B6}"/>
                  </a:ext>
                </a:extLst>
              </p:cNvPr>
              <p:cNvSpPr/>
              <p:nvPr/>
            </p:nvSpPr>
            <p:spPr>
              <a:xfrm>
                <a:off x="1186620" y="1633657"/>
                <a:ext cx="2617249" cy="46395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dirty="0">
                    <a:solidFill>
                      <a:schemeClr val="bg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사용 </a:t>
                </a:r>
                <a:r>
                  <a:rPr kumimoji="1" lang="en-US" altLang="ko-KR" dirty="0">
                    <a:solidFill>
                      <a:schemeClr val="bg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Tool</a:t>
                </a:r>
                <a:endParaRPr kumimoji="1" lang="ko-KR" altLang="en-US" sz="1400" dirty="0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1255E406-1E88-490C-9F9A-127D7F392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1035389" y="1529272"/>
                <a:ext cx="461666" cy="423194"/>
              </a:xfrm>
              <a:prstGeom prst="rect">
                <a:avLst/>
              </a:prstGeom>
            </p:spPr>
          </p:pic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B767C0E-A063-4DEF-B6B2-05ACB8E00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493434" y="1790711"/>
              <a:ext cx="461666" cy="423194"/>
            </a:xfrm>
            <a:prstGeom prst="rect">
              <a:avLst/>
            </a:prstGeom>
          </p:spPr>
        </p:pic>
      </p:grpSp>
      <p:pic>
        <p:nvPicPr>
          <p:cNvPr id="3081" name="Picture 9">
            <a:extLst>
              <a:ext uri="{FF2B5EF4-FFF2-40B4-BE49-F238E27FC236}">
                <a16:creationId xmlns:a16="http://schemas.microsoft.com/office/drawing/2014/main" id="{C28B4133-101D-4E6F-A7AE-5147D770A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48" y="2527781"/>
            <a:ext cx="2308277" cy="77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91AAB12-D4B0-43C5-B2EE-75F959FC2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1" t="25582" r="18937" b="34965"/>
          <a:stretch/>
        </p:blipFill>
        <p:spPr bwMode="auto">
          <a:xfrm>
            <a:off x="1640023" y="3261133"/>
            <a:ext cx="1646901" cy="82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>
            <a:extLst>
              <a:ext uri="{FF2B5EF4-FFF2-40B4-BE49-F238E27FC236}">
                <a16:creationId xmlns:a16="http://schemas.microsoft.com/office/drawing/2014/main" id="{E4B5B8B5-A9FE-4070-9695-96135F72E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48" y="4118518"/>
            <a:ext cx="2125075" cy="66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B44F85D-C6B3-4F84-B5AB-D081F86E0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36" y="4779083"/>
            <a:ext cx="1939898" cy="105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>
            <a:extLst>
              <a:ext uri="{FF2B5EF4-FFF2-40B4-BE49-F238E27FC236}">
                <a16:creationId xmlns:a16="http://schemas.microsoft.com/office/drawing/2014/main" id="{CAA3B1FA-400C-49B0-9564-7F9DB4E34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" t="15300" r="4139" b="19755"/>
          <a:stretch/>
        </p:blipFill>
        <p:spPr bwMode="auto">
          <a:xfrm>
            <a:off x="1476542" y="5755437"/>
            <a:ext cx="1770690" cy="58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EDA79178-1A23-4334-87B7-58A950427108}"/>
              </a:ext>
            </a:extLst>
          </p:cNvPr>
          <p:cNvGrpSpPr/>
          <p:nvPr/>
        </p:nvGrpSpPr>
        <p:grpSpPr>
          <a:xfrm>
            <a:off x="6959830" y="5016572"/>
            <a:ext cx="4124150" cy="1762136"/>
            <a:chOff x="6359402" y="3307449"/>
            <a:chExt cx="4124150" cy="1762136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D121F98-5AD2-C546-97DB-16351A7F45CC}"/>
                </a:ext>
              </a:extLst>
            </p:cNvPr>
            <p:cNvSpPr/>
            <p:nvPr/>
          </p:nvSpPr>
          <p:spPr>
            <a:xfrm>
              <a:off x="6959830" y="3373482"/>
              <a:ext cx="35237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자전거 수요에 영향을 미칠 변수들을 선정</a:t>
              </a:r>
              <a:endParaRPr lang="ko-KR" altLang="en-US" sz="16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46AA863-8ED6-184D-8621-5F9541A352A3}"/>
                </a:ext>
              </a:extLst>
            </p:cNvPr>
            <p:cNvSpPr/>
            <p:nvPr/>
          </p:nvSpPr>
          <p:spPr>
            <a:xfrm>
              <a:off x="6959830" y="3990427"/>
              <a:ext cx="294343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회귀분석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 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군집분석으로 수요 예측</a:t>
              </a:r>
              <a:endParaRPr lang="ko-KR" altLang="en-US" sz="16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C1FC2E9-7D9E-2D4E-B266-5A8B8CC449F7}"/>
                </a:ext>
              </a:extLst>
            </p:cNvPr>
            <p:cNvSpPr/>
            <p:nvPr/>
          </p:nvSpPr>
          <p:spPr>
            <a:xfrm>
              <a:off x="6959830" y="4663501"/>
              <a:ext cx="33874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결과를 한눈에 볼 수 있도록 지도 시각화</a:t>
              </a:r>
              <a:endParaRPr lang="ko-KR" altLang="en-US" sz="1600" dirty="0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92D3814-3EE0-4E66-99D6-1A271D4DE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59403" y="3307449"/>
              <a:ext cx="484813" cy="484813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079757E-E4E7-495A-8FCB-DBD281D26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59402" y="3918614"/>
              <a:ext cx="484813" cy="484813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24DEA1D0-6427-4E6C-9077-8E9E2A331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77090" y="4584772"/>
              <a:ext cx="484813" cy="484813"/>
            </a:xfrm>
            <a:prstGeom prst="rect">
              <a:avLst/>
            </a:prstGeom>
          </p:spPr>
        </p:pic>
      </p:grpSp>
      <p:pic>
        <p:nvPicPr>
          <p:cNvPr id="3087" name="Picture 15">
            <a:extLst>
              <a:ext uri="{FF2B5EF4-FFF2-40B4-BE49-F238E27FC236}">
                <a16:creationId xmlns:a16="http://schemas.microsoft.com/office/drawing/2014/main" id="{79C460C8-504B-42BB-AD8B-4586432F7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492" y="1929538"/>
            <a:ext cx="4999171" cy="279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126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팀 소개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1869689-39A3-4945-81E0-005F046DF4C1}"/>
              </a:ext>
            </a:extLst>
          </p:cNvPr>
          <p:cNvSpPr/>
          <p:nvPr/>
        </p:nvSpPr>
        <p:spPr>
          <a:xfrm>
            <a:off x="0" y="2311545"/>
            <a:ext cx="12192000" cy="4546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E27617E-77A5-490C-9130-626B2666EC8F}"/>
              </a:ext>
            </a:extLst>
          </p:cNvPr>
          <p:cNvGrpSpPr/>
          <p:nvPr/>
        </p:nvGrpSpPr>
        <p:grpSpPr>
          <a:xfrm>
            <a:off x="1130300" y="2716654"/>
            <a:ext cx="9931400" cy="2255192"/>
            <a:chOff x="127000" y="-4351338"/>
            <a:chExt cx="10318750" cy="2343150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C4D9133D-843C-4668-A23A-250D07043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00" y="-4351338"/>
              <a:ext cx="2247900" cy="2257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">
              <a:extLst>
                <a:ext uri="{FF2B5EF4-FFF2-40B4-BE49-F238E27FC236}">
                  <a16:creationId xmlns:a16="http://schemas.microsoft.com/office/drawing/2014/main" id="{59DD1073-02B7-45AD-B55E-3DEE578B7A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2250" y="-4351338"/>
              <a:ext cx="2314575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43EF53D8-6FA4-4245-AB46-F8584513E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4813" y="-4351338"/>
              <a:ext cx="2314575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ABC8190B-6CE2-4FE7-AB01-F630122916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7375" y="-4351338"/>
              <a:ext cx="2238375" cy="2276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9808FC5C-9E57-43E8-B068-95657655D6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300" y="5104476"/>
            <a:ext cx="379944" cy="37994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C86CA15-12D2-4F95-A672-12BD7EC31B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2990" y="5104476"/>
            <a:ext cx="379944" cy="3799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0526F50-AB88-43A6-869A-642052CD4D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5680" y="5104476"/>
            <a:ext cx="379944" cy="37994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B749264-6643-497A-B172-5F1060FD0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8370" y="5104476"/>
            <a:ext cx="379944" cy="37994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EC804D8-30E7-4C05-892C-A4552329C615}"/>
              </a:ext>
            </a:extLst>
          </p:cNvPr>
          <p:cNvSpPr txBox="1"/>
          <p:nvPr/>
        </p:nvSpPr>
        <p:spPr>
          <a:xfrm>
            <a:off x="1586894" y="5104476"/>
            <a:ext cx="1477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강용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(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팀장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0E5956-06A5-4FF3-BF62-77C96040F3BF}"/>
              </a:ext>
            </a:extLst>
          </p:cNvPr>
          <p:cNvSpPr txBox="1"/>
          <p:nvPr/>
        </p:nvSpPr>
        <p:spPr>
          <a:xfrm>
            <a:off x="4215749" y="5104476"/>
            <a:ext cx="1477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박희망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23FD99-E611-4EA1-8B40-5C676CA22662}"/>
              </a:ext>
            </a:extLst>
          </p:cNvPr>
          <p:cNvSpPr txBox="1"/>
          <p:nvPr/>
        </p:nvSpPr>
        <p:spPr>
          <a:xfrm>
            <a:off x="6844649" y="5115088"/>
            <a:ext cx="1477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윤상원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DFA9AF-4288-4DFE-B205-A4D31045070C}"/>
              </a:ext>
            </a:extLst>
          </p:cNvPr>
          <p:cNvSpPr txBox="1"/>
          <p:nvPr/>
        </p:nvSpPr>
        <p:spPr>
          <a:xfrm>
            <a:off x="9378314" y="5082822"/>
            <a:ext cx="1477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장소영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520B49-B551-4EC5-89EA-841FBCA3AC32}"/>
              </a:ext>
            </a:extLst>
          </p:cNvPr>
          <p:cNvSpPr txBox="1"/>
          <p:nvPr/>
        </p:nvSpPr>
        <p:spPr>
          <a:xfrm>
            <a:off x="1289773" y="5678333"/>
            <a:ext cx="16809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수집</a:t>
            </a:r>
            <a:endParaRPr kumimoji="1" lang="en-US" altLang="ko-KR" sz="18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모델링</a:t>
            </a:r>
            <a:endParaRPr lang="ko-KR" altLang="en-US" sz="1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9EF84D-433E-4806-926F-DDF018B2B79A}"/>
              </a:ext>
            </a:extLst>
          </p:cNvPr>
          <p:cNvSpPr txBox="1"/>
          <p:nvPr/>
        </p:nvSpPr>
        <p:spPr>
          <a:xfrm>
            <a:off x="3939985" y="5678333"/>
            <a:ext cx="16809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수집</a:t>
            </a:r>
            <a:endParaRPr kumimoji="1" lang="en-US" altLang="ko-KR" sz="18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통계 분석</a:t>
            </a:r>
            <a:endParaRPr lang="ko-KR" altLang="en-US" sz="1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555F9D-2BDF-490E-9576-AE86CABB19B9}"/>
              </a:ext>
            </a:extLst>
          </p:cNvPr>
          <p:cNvSpPr txBox="1"/>
          <p:nvPr/>
        </p:nvSpPr>
        <p:spPr>
          <a:xfrm>
            <a:off x="6565652" y="5678333"/>
            <a:ext cx="16809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</a:t>
            </a:r>
            <a:r>
              <a:rPr kumimoji="1" lang="ko-KR" altLang="en-US" sz="18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전처리</a:t>
            </a:r>
            <a:endParaRPr kumimoji="1" lang="en-US" altLang="ko-KR" sz="18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모델링</a:t>
            </a:r>
            <a:endParaRPr lang="ko-KR" altLang="en-US" sz="1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3F1797-1376-4223-9FDF-0A9A0DBB7574}"/>
              </a:ext>
            </a:extLst>
          </p:cNvPr>
          <p:cNvSpPr txBox="1"/>
          <p:nvPr/>
        </p:nvSpPr>
        <p:spPr>
          <a:xfrm>
            <a:off x="9144039" y="5678333"/>
            <a:ext cx="16809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</a:t>
            </a:r>
            <a:r>
              <a:rPr kumimoji="1" lang="ko-KR" altLang="en-US" sz="18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전처리</a:t>
            </a:r>
            <a:endParaRPr kumimoji="1" lang="en-US" altLang="ko-KR" sz="18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통계 분석</a:t>
            </a:r>
            <a:endParaRPr lang="ko-KR" altLang="en-US" sz="1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50A2D1-19A8-42EC-9E28-AE26B3459C28}"/>
              </a:ext>
            </a:extLst>
          </p:cNvPr>
          <p:cNvSpPr txBox="1"/>
          <p:nvPr/>
        </p:nvSpPr>
        <p:spPr>
          <a:xfrm>
            <a:off x="398079" y="10589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&lt;</a:t>
            </a:r>
            <a:r>
              <a:rPr kumimoji="1" lang="ko-KR" altLang="en-US" sz="18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팀원 소개</a:t>
            </a:r>
            <a:r>
              <a:rPr kumimoji="1" lang="en-US" altLang="ko-KR" sz="18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, </a:t>
            </a:r>
            <a:r>
              <a:rPr kumimoji="1" lang="ko-KR" altLang="en-US" sz="18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구성원 및 역할</a:t>
            </a:r>
            <a:r>
              <a:rPr kumimoji="1" lang="en-US" altLang="ko-KR" sz="18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&gt;</a:t>
            </a:r>
            <a:endParaRPr kumimoji="1" lang="ko-KR" altLang="en-US" dirty="0">
              <a:solidFill>
                <a:schemeClr val="bg1"/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8983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팀 소개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ED4043-EFCF-4B1C-B02E-082CF34F431C}"/>
              </a:ext>
            </a:extLst>
          </p:cNvPr>
          <p:cNvSpPr/>
          <p:nvPr/>
        </p:nvSpPr>
        <p:spPr>
          <a:xfrm>
            <a:off x="0" y="2311545"/>
            <a:ext cx="12192000" cy="4546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2CB4CF-E14E-47AF-ADE9-1E04880989A6}"/>
              </a:ext>
            </a:extLst>
          </p:cNvPr>
          <p:cNvSpPr txBox="1"/>
          <p:nvPr/>
        </p:nvSpPr>
        <p:spPr>
          <a:xfrm>
            <a:off x="398079" y="10589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&lt;</a:t>
            </a:r>
            <a:r>
              <a:rPr kumimoji="1" lang="ko-KR" altLang="en-US" sz="18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프로젝트 일정</a:t>
            </a:r>
            <a:r>
              <a:rPr kumimoji="1" lang="en-US" altLang="ko-KR" sz="18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&gt;</a:t>
            </a:r>
            <a:endParaRPr kumimoji="1" lang="ko-KR" altLang="en-US" dirty="0">
              <a:solidFill>
                <a:schemeClr val="bg1"/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B93BDEA-FE5F-40DA-B186-A5992451C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507" y="1651289"/>
            <a:ext cx="7117962" cy="414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C1142DA-AAA3-4E13-804C-3A305583C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787" y="3609799"/>
            <a:ext cx="12319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63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497496-8244-4719-A8D5-7E2F520E5944}"/>
              </a:ext>
            </a:extLst>
          </p:cNvPr>
          <p:cNvGrpSpPr/>
          <p:nvPr/>
        </p:nvGrpSpPr>
        <p:grpSpPr>
          <a:xfrm>
            <a:off x="5111336" y="2521895"/>
            <a:ext cx="1979138" cy="1814210"/>
            <a:chOff x="5227374" y="393736"/>
            <a:chExt cx="1979138" cy="1814210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B5ADB7E-2A50-854F-965A-083AD17C2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8209168">
              <a:off x="5227374" y="393736"/>
              <a:ext cx="1979138" cy="181421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CA7F54-DCC2-EC48-A6C0-CD0EE2FFC4C5}"/>
                </a:ext>
              </a:extLst>
            </p:cNvPr>
            <p:cNvSpPr txBox="1"/>
            <p:nvPr/>
          </p:nvSpPr>
          <p:spPr>
            <a:xfrm>
              <a:off x="5232279" y="1058821"/>
              <a:ext cx="1969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감사합니다 </a:t>
              </a:r>
              <a:r>
                <a:rPr lang="en-US" altLang="ko-KR" sz="2400" dirty="0">
                  <a:solidFill>
                    <a:schemeClr val="bg1"/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6549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2431</TotalTime>
  <Words>289</Words>
  <Application>Microsoft Office PowerPoint</Application>
  <PresentationFormat>와이드스크린</PresentationFormat>
  <Paragraphs>64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NanumBarunGothic</vt:lpstr>
      <vt:lpstr>Arial</vt:lpstr>
      <vt:lpstr>ChosunilboNM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 yeon kim</dc:creator>
  <cp:lastModifiedBy>장 소영</cp:lastModifiedBy>
  <cp:revision>84</cp:revision>
  <dcterms:created xsi:type="dcterms:W3CDTF">2018-10-06T07:20:02Z</dcterms:created>
  <dcterms:modified xsi:type="dcterms:W3CDTF">2021-04-16T02:25:49Z</dcterms:modified>
</cp:coreProperties>
</file>